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66" r:id="rId2"/>
    <p:sldId id="276" r:id="rId3"/>
    <p:sldId id="267" r:id="rId4"/>
    <p:sldId id="277" r:id="rId5"/>
    <p:sldId id="256" r:id="rId6"/>
    <p:sldId id="268" r:id="rId7"/>
    <p:sldId id="278" r:id="rId8"/>
    <p:sldId id="258" r:id="rId9"/>
    <p:sldId id="259" r:id="rId10"/>
    <p:sldId id="260" r:id="rId11"/>
    <p:sldId id="261" r:id="rId12"/>
    <p:sldId id="265" r:id="rId13"/>
    <p:sldId id="269" r:id="rId14"/>
    <p:sldId id="270" r:id="rId15"/>
    <p:sldId id="279" r:id="rId16"/>
    <p:sldId id="271" r:id="rId17"/>
    <p:sldId id="281" r:id="rId18"/>
    <p:sldId id="280" r:id="rId19"/>
    <p:sldId id="282" r:id="rId20"/>
    <p:sldId id="283" r:id="rId21"/>
    <p:sldId id="285" r:id="rId22"/>
    <p:sldId id="286" r:id="rId23"/>
    <p:sldId id="275" r:id="rId24"/>
    <p:sldId id="272" r:id="rId25"/>
    <p:sldId id="273" r:id="rId26"/>
  </p:sldIdLst>
  <p:sldSz cx="12192000" cy="6858000"/>
  <p:notesSz cx="6858000" cy="9144000"/>
  <p:embeddedFontLst>
    <p:embeddedFont>
      <p:font typeface="Calibri Light" pitchFamily="34" charset="0"/>
      <p:regular r:id="rId27"/>
      <p:italic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Arial Black" pitchFamily="34" charset="0"/>
      <p:bold r:id="rId3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84"/>
    <p:restoredTop sz="96405"/>
  </p:normalViewPr>
  <p:slideViewPr>
    <p:cSldViewPr snapToGrid="0">
      <p:cViewPr varScale="1">
        <p:scale>
          <a:sx n="79" d="100"/>
          <a:sy n="79" d="100"/>
        </p:scale>
        <p:origin x="-72" y="-2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ECC9D9-3852-1D25-4E80-1635EFD9AD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1480AE7-3F4D-741F-B4FB-D6235918EE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13B1838-1B66-B2D0-F232-5C7C07396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40B721A-A269-7E3B-4248-87ABC0A75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6B526B6-EBD0-A95F-588B-CBA8D0EC8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9982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21B8AB-D774-BEAC-463F-672912AE8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4436EA9-A6B8-B200-5F47-8EECCE56A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35B12C0-8850-13BC-9101-5FB7403C6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78726E8-A0BC-5CC1-3953-678022BD2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B7D4A06-D563-0098-AAB5-E3B87C3A2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2285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414FDBD3-AF86-842B-BAD0-346A9FA514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0FA9388-EBF9-1293-76B4-7909D174E6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A846F65-9989-3C11-A1F7-ECC3FF549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6703139-572A-9121-459F-EED0DBAB6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C89367E-0963-3DD1-838A-6A641EE3F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623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Скорость передачи информации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2010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-2016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                                                                                                 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 dirty="0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501651" y="795338"/>
            <a:ext cx="1128606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38733" y="-20638"/>
            <a:ext cx="2844800" cy="47625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BB1037-9F11-40E9-9E4F-A4E61C86D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AE56AA7-C115-9F64-684C-B50C83D64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73A0CCF-3DDE-7502-8335-A23ADD6F6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EF9BFCB-15FF-AA81-441E-5CBB0B0F9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62F6A28-14C5-D156-510C-034C71469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6E157F6-7979-159F-1DAA-CD9DC7AB2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5776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C3B64E-13C0-A6E5-DAD5-077946D43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4FDD433-6476-8E79-114C-22586FF997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0C1F86C-F7B7-D9FE-8A55-3C0ACBB7D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9C46C-429C-2766-271C-80C9507B4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27D1E30-254B-158D-6AB3-70DCD3DDB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9468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FD3A915-4D9E-4016-B061-E4B13F0B1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8B4E9B9-A0C4-DA72-80DF-E728BC4FEA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D9D83F9-FE8D-4055-1F19-2707C70760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6976AFF-4C80-6AC6-6B4E-0DD269693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92A399C-464E-094C-DCA7-A79869E82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D123F47-1976-F4DB-A423-9BCC38CBA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726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4EE4A2E-5813-3FCF-7AE4-2DD88B591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F58135A-E2EE-C109-4B9D-7430C6909A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CF2B422-9A72-0728-5BBA-25634AED54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7FD08881-E36B-EFB8-0A32-FC124482E9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2679901-76FC-3B60-C5DE-6BDEBFDC44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1E1B9F48-CF82-98D3-E9AD-185580B34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08140C54-D421-2AFD-BAD4-D3EBACB2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3D024D50-70A8-EF26-9DC5-29F899A57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5340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2EAD4B-9E64-CC47-3AD7-DC51264AE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F2560D1-971C-F041-2FBB-777EDFB14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1789CDF-88A9-DE42-301A-8C926B306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9BA52A2-61C2-2444-D873-DB3B7F547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9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28CE9A23-D39A-E2E6-6F6A-82C33D717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4464E57C-49AC-071B-A37D-067E290FF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8A1243D-3BED-3F24-C275-F25CE613D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9101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E0007A-D163-54D5-FF7F-E286AE26B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0212DC5-5787-3144-8FAF-DBA673FD1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4539002-91FC-1BB4-99DD-88E9AFD67D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6DDB4FB-D122-89C1-FEAF-26CC05C04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4439E91-D527-B0E3-0FB7-2C4E680F4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63D9485-ED87-1BB0-2F0A-AFC52168A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993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11A0FC4-C5D4-F04A-6224-461B66569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D4452E10-EDC3-B76E-B3EB-F75378CC9B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0B0247A-B91B-D478-7BA6-B5CBABFEEA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CAC1170-2218-14E4-85EC-8565FD278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DAAD39A-3B9C-E1B8-961F-F4636F68A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CD4C777-1FC3-71CD-7647-467237144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479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8178793-C3C8-22FB-1AEB-00F21F455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38F0A37-051D-B140-381A-A354008E4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432868C-EE3F-32C4-CC1E-DB8AE0B23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7A574-020A-8D4C-ACDC-AE3FBEFDA214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DB3A806-FA2E-0512-D22E-C1C2A91ADD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612D2A2-9C42-9247-84F5-71E3947DA1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6DBE0-BEC3-024E-A287-78B8D0B208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1429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alchevskpravoslavniy.ru/wp-content/uploads/2013/08/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31075" y="1355752"/>
            <a:ext cx="6667500" cy="49244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5758" y="164831"/>
            <a:ext cx="9144000" cy="620173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21 ноября 2025 г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07502" y="4779035"/>
            <a:ext cx="5759570" cy="1686464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</a:rPr>
              <a:t>Учитель: </a:t>
            </a:r>
          </a:p>
          <a:p>
            <a:pPr algn="r"/>
            <a:r>
              <a:rPr lang="ru-RU" dirty="0" err="1" smtClean="0">
                <a:solidFill>
                  <a:srgbClr val="FF0000"/>
                </a:solidFill>
              </a:rPr>
              <a:t>Камалиев</a:t>
            </a:r>
            <a:r>
              <a:rPr lang="ru-RU" dirty="0" smtClean="0">
                <a:solidFill>
                  <a:srgbClr val="FF0000"/>
                </a:solidFill>
              </a:rPr>
              <a:t> Рустам </a:t>
            </a:r>
            <a:r>
              <a:rPr lang="ru-RU" dirty="0" err="1" smtClean="0">
                <a:solidFill>
                  <a:srgbClr val="FF0000"/>
                </a:solidFill>
              </a:rPr>
              <a:t>Насыхович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29132" y="897148"/>
            <a:ext cx="7944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Добро пожаловать на урок!!!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Куб 9">
            <a:extLst>
              <a:ext uri="{FF2B5EF4-FFF2-40B4-BE49-F238E27FC236}">
                <a16:creationId xmlns="" xmlns:a16="http://schemas.microsoft.com/office/drawing/2014/main" id="{D9E9E6BB-380B-66B2-7D73-605C214EFD99}"/>
              </a:ext>
            </a:extLst>
          </p:cNvPr>
          <p:cNvSpPr/>
          <p:nvPr/>
        </p:nvSpPr>
        <p:spPr>
          <a:xfrm>
            <a:off x="990601" y="848255"/>
            <a:ext cx="3905284" cy="3905284"/>
          </a:xfrm>
          <a:prstGeom prst="cub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>
                <a:latin typeface="RAYDIS" pitchFamily="2" charset="0"/>
              </a:rPr>
              <a:t>КРУПНАЯ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>
                <a:latin typeface="RAYDIS" pitchFamily="2" charset="0"/>
              </a:rPr>
              <a:t>ЕДИНИЦА</a:t>
            </a:r>
          </a:p>
        </p:txBody>
      </p:sp>
      <p:sp>
        <p:nvSpPr>
          <p:cNvPr id="44" name="Text Box 2">
            <a:extLst>
              <a:ext uri="{FF2B5EF4-FFF2-40B4-BE49-F238E27FC236}">
                <a16:creationId xmlns="" xmlns:a16="http://schemas.microsoft.com/office/drawing/2014/main" id="{090693A1-90FA-F082-C38F-F5B5C110C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543" y="194201"/>
            <a:ext cx="1166245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FF0000"/>
                </a:solidFill>
                <a:latin typeface="RAYDIS" pitchFamily="2" charset="0"/>
              </a:rPr>
              <a:t>Перевод из крупных единиц в мелкие из байта в бит</a:t>
            </a:r>
          </a:p>
        </p:txBody>
      </p:sp>
      <p:sp>
        <p:nvSpPr>
          <p:cNvPr id="45" name="Text Box 3">
            <a:extLst>
              <a:ext uri="{FF2B5EF4-FFF2-40B4-BE49-F238E27FC236}">
                <a16:creationId xmlns="" xmlns:a16="http://schemas.microsoft.com/office/drawing/2014/main" id="{23EE0BA6-F4EF-A7AD-6AC5-AFFFECBD6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9694" y="5863861"/>
            <a:ext cx="3929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rgbClr val="FF0000"/>
                </a:solidFill>
                <a:latin typeface="RAYDIS" pitchFamily="2" charset="0"/>
              </a:rPr>
              <a:t>12 байт =</a:t>
            </a:r>
          </a:p>
        </p:txBody>
      </p:sp>
      <p:sp>
        <p:nvSpPr>
          <p:cNvPr id="46" name="Куб 8">
            <a:extLst>
              <a:ext uri="{FF2B5EF4-FFF2-40B4-BE49-F238E27FC236}">
                <a16:creationId xmlns="" xmlns:a16="http://schemas.microsoft.com/office/drawing/2014/main" id="{5E563B66-647B-1657-70F6-48E1FF965126}"/>
              </a:ext>
            </a:extLst>
          </p:cNvPr>
          <p:cNvSpPr/>
          <p:nvPr/>
        </p:nvSpPr>
        <p:spPr>
          <a:xfrm>
            <a:off x="8767629" y="2627854"/>
            <a:ext cx="1990725" cy="1990725"/>
          </a:xfrm>
          <a:prstGeom prst="cub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RAYDIS" pitchFamily="2" charset="0"/>
              </a:rPr>
              <a:t>МЕЛКАЯ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RAYDIS" pitchFamily="2" charset="0"/>
              </a:rPr>
              <a:t>ЕДИНИЦА</a:t>
            </a:r>
          </a:p>
        </p:txBody>
      </p:sp>
      <p:sp>
        <p:nvSpPr>
          <p:cNvPr id="47" name="Стрелка вправо 10">
            <a:extLst>
              <a:ext uri="{FF2B5EF4-FFF2-40B4-BE49-F238E27FC236}">
                <a16:creationId xmlns="" xmlns:a16="http://schemas.microsoft.com/office/drawing/2014/main" id="{E6CD01AA-2A23-7609-7A35-899EB096783F}"/>
              </a:ext>
            </a:extLst>
          </p:cNvPr>
          <p:cNvSpPr/>
          <p:nvPr/>
        </p:nvSpPr>
        <p:spPr>
          <a:xfrm>
            <a:off x="5688757" y="3034296"/>
            <a:ext cx="2286000" cy="42862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48" name="Овальная выноска 11">
            <a:extLst>
              <a:ext uri="{FF2B5EF4-FFF2-40B4-BE49-F238E27FC236}">
                <a16:creationId xmlns="" xmlns:a16="http://schemas.microsoft.com/office/drawing/2014/main" id="{C0C1F679-0BC6-21AD-50BD-DD05902179F7}"/>
              </a:ext>
            </a:extLst>
          </p:cNvPr>
          <p:cNvSpPr/>
          <p:nvPr/>
        </p:nvSpPr>
        <p:spPr>
          <a:xfrm>
            <a:off x="5480084" y="942347"/>
            <a:ext cx="2302485" cy="1143000"/>
          </a:xfrm>
          <a:prstGeom prst="wedgeEllipseCallout">
            <a:avLst>
              <a:gd name="adj1" fmla="val -60359"/>
              <a:gd name="adj2" fmla="val 81605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6000" dirty="0">
                <a:latin typeface="RAYDIS" pitchFamily="2" charset="0"/>
              </a:rPr>
              <a:t>* 8</a:t>
            </a:r>
          </a:p>
        </p:txBody>
      </p:sp>
      <p:sp>
        <p:nvSpPr>
          <p:cNvPr id="49" name="TextBox 7">
            <a:extLst>
              <a:ext uri="{FF2B5EF4-FFF2-40B4-BE49-F238E27FC236}">
                <a16:creationId xmlns="" xmlns:a16="http://schemas.microsoft.com/office/drawing/2014/main" id="{678DAEBC-EF3A-42D5-6174-F638AAECB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9632" y="5047090"/>
            <a:ext cx="5572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RAYDIS" pitchFamily="2" charset="0"/>
              </a:rPr>
              <a:t>Переведите  в биты:</a:t>
            </a:r>
          </a:p>
        </p:txBody>
      </p:sp>
      <p:sp>
        <p:nvSpPr>
          <p:cNvPr id="50" name="Прямоугольник 38">
            <a:extLst>
              <a:ext uri="{FF2B5EF4-FFF2-40B4-BE49-F238E27FC236}">
                <a16:creationId xmlns="" xmlns:a16="http://schemas.microsoft.com/office/drawing/2014/main" id="{CF87E697-D65E-EB0C-D8E4-4BF344F93BE6}"/>
              </a:ext>
            </a:extLst>
          </p:cNvPr>
          <p:cNvSpPr/>
          <p:nvPr/>
        </p:nvSpPr>
        <p:spPr>
          <a:xfrm>
            <a:off x="6019544" y="5653778"/>
            <a:ext cx="31822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RAYDIS" pitchFamily="2" charset="0"/>
              </a:rPr>
              <a:t>96 бит</a:t>
            </a:r>
          </a:p>
        </p:txBody>
      </p:sp>
    </p:spTree>
    <p:extLst>
      <p:ext uri="{BB962C8B-B14F-4D97-AF65-F5344CB8AC3E}">
        <p14:creationId xmlns="" xmlns:p14="http://schemas.microsoft.com/office/powerpoint/2010/main" val="109530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Куб 9">
            <a:extLst>
              <a:ext uri="{FF2B5EF4-FFF2-40B4-BE49-F238E27FC236}">
                <a16:creationId xmlns="" xmlns:a16="http://schemas.microsoft.com/office/drawing/2014/main" id="{D9E9E6BB-380B-66B2-7D73-605C214EFD99}"/>
              </a:ext>
            </a:extLst>
          </p:cNvPr>
          <p:cNvSpPr/>
          <p:nvPr/>
        </p:nvSpPr>
        <p:spPr>
          <a:xfrm>
            <a:off x="7782569" y="848255"/>
            <a:ext cx="3905284" cy="3905284"/>
          </a:xfrm>
          <a:prstGeom prst="cub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>
                <a:latin typeface="RAYDIS" pitchFamily="2" charset="0"/>
              </a:rPr>
              <a:t>КРУПНАЯ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>
                <a:latin typeface="RAYDIS" pitchFamily="2" charset="0"/>
              </a:rPr>
              <a:t>ЕДИНИЦА</a:t>
            </a:r>
          </a:p>
        </p:txBody>
      </p:sp>
      <p:sp>
        <p:nvSpPr>
          <p:cNvPr id="44" name="Text Box 2">
            <a:extLst>
              <a:ext uri="{FF2B5EF4-FFF2-40B4-BE49-F238E27FC236}">
                <a16:creationId xmlns="" xmlns:a16="http://schemas.microsoft.com/office/drawing/2014/main" id="{090693A1-90FA-F082-C38F-F5B5C110C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543" y="194201"/>
            <a:ext cx="1166245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FF0000"/>
                </a:solidFill>
                <a:latin typeface="RAYDIS" pitchFamily="2" charset="0"/>
              </a:rPr>
              <a:t>Перевод из мелких единиц в крупные из бита в байт</a:t>
            </a:r>
          </a:p>
        </p:txBody>
      </p:sp>
      <p:sp>
        <p:nvSpPr>
          <p:cNvPr id="45" name="Text Box 3">
            <a:extLst>
              <a:ext uri="{FF2B5EF4-FFF2-40B4-BE49-F238E27FC236}">
                <a16:creationId xmlns="" xmlns:a16="http://schemas.microsoft.com/office/drawing/2014/main" id="{23EE0BA6-F4EF-A7AD-6AC5-AFFFECBD6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9694" y="5863861"/>
            <a:ext cx="3929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rgbClr val="FF0000"/>
                </a:solidFill>
                <a:latin typeface="RAYDIS" pitchFamily="2" charset="0"/>
              </a:rPr>
              <a:t>24 бита =</a:t>
            </a:r>
          </a:p>
        </p:txBody>
      </p:sp>
      <p:sp>
        <p:nvSpPr>
          <p:cNvPr id="46" name="Куб 8">
            <a:extLst>
              <a:ext uri="{FF2B5EF4-FFF2-40B4-BE49-F238E27FC236}">
                <a16:creationId xmlns="" xmlns:a16="http://schemas.microsoft.com/office/drawing/2014/main" id="{5E563B66-647B-1657-70F6-48E1FF965126}"/>
              </a:ext>
            </a:extLst>
          </p:cNvPr>
          <p:cNvSpPr/>
          <p:nvPr/>
        </p:nvSpPr>
        <p:spPr>
          <a:xfrm>
            <a:off x="1519767" y="2627854"/>
            <a:ext cx="1990725" cy="1990725"/>
          </a:xfrm>
          <a:prstGeom prst="cub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RAYDIS" pitchFamily="2" charset="0"/>
              </a:rPr>
              <a:t>МЕЛКАЯ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RAYDIS" pitchFamily="2" charset="0"/>
              </a:rPr>
              <a:t>ЕДИНИЦА</a:t>
            </a:r>
          </a:p>
        </p:txBody>
      </p:sp>
      <p:sp>
        <p:nvSpPr>
          <p:cNvPr id="47" name="Стрелка вправо 10">
            <a:extLst>
              <a:ext uri="{FF2B5EF4-FFF2-40B4-BE49-F238E27FC236}">
                <a16:creationId xmlns="" xmlns:a16="http://schemas.microsoft.com/office/drawing/2014/main" id="{E6CD01AA-2A23-7609-7A35-899EB096783F}"/>
              </a:ext>
            </a:extLst>
          </p:cNvPr>
          <p:cNvSpPr/>
          <p:nvPr/>
        </p:nvSpPr>
        <p:spPr>
          <a:xfrm>
            <a:off x="4409432" y="3034296"/>
            <a:ext cx="2286000" cy="42862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48" name="Овальная выноска 11">
            <a:extLst>
              <a:ext uri="{FF2B5EF4-FFF2-40B4-BE49-F238E27FC236}">
                <a16:creationId xmlns="" xmlns:a16="http://schemas.microsoft.com/office/drawing/2014/main" id="{C0C1F679-0BC6-21AD-50BD-DD05902179F7}"/>
              </a:ext>
            </a:extLst>
          </p:cNvPr>
          <p:cNvSpPr/>
          <p:nvPr/>
        </p:nvSpPr>
        <p:spPr>
          <a:xfrm>
            <a:off x="4045694" y="942347"/>
            <a:ext cx="2302485" cy="1143000"/>
          </a:xfrm>
          <a:prstGeom prst="wedgeEllipseCallout">
            <a:avLst>
              <a:gd name="adj1" fmla="val -60359"/>
              <a:gd name="adj2" fmla="val 81605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6000" dirty="0">
                <a:latin typeface="RAYDIS" pitchFamily="2" charset="0"/>
              </a:rPr>
              <a:t>: 8</a:t>
            </a:r>
          </a:p>
        </p:txBody>
      </p:sp>
      <p:sp>
        <p:nvSpPr>
          <p:cNvPr id="49" name="TextBox 7">
            <a:extLst>
              <a:ext uri="{FF2B5EF4-FFF2-40B4-BE49-F238E27FC236}">
                <a16:creationId xmlns="" xmlns:a16="http://schemas.microsoft.com/office/drawing/2014/main" id="{678DAEBC-EF3A-42D5-6174-F638AAECB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9632" y="5047090"/>
            <a:ext cx="5572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RAYDIS" pitchFamily="2" charset="0"/>
              </a:rPr>
              <a:t>Переведите  в биты:</a:t>
            </a:r>
          </a:p>
        </p:txBody>
      </p:sp>
      <p:sp>
        <p:nvSpPr>
          <p:cNvPr id="50" name="Прямоугольник 38">
            <a:extLst>
              <a:ext uri="{FF2B5EF4-FFF2-40B4-BE49-F238E27FC236}">
                <a16:creationId xmlns="" xmlns:a16="http://schemas.microsoft.com/office/drawing/2014/main" id="{CF87E697-D65E-EB0C-D8E4-4BF344F93BE6}"/>
              </a:ext>
            </a:extLst>
          </p:cNvPr>
          <p:cNvSpPr/>
          <p:nvPr/>
        </p:nvSpPr>
        <p:spPr>
          <a:xfrm>
            <a:off x="5714175" y="5653778"/>
            <a:ext cx="37930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RAYDIS" pitchFamily="2" charset="0"/>
              </a:rPr>
              <a:t>3 байта</a:t>
            </a:r>
          </a:p>
        </p:txBody>
      </p:sp>
    </p:spTree>
    <p:extLst>
      <p:ext uri="{BB962C8B-B14F-4D97-AF65-F5344CB8AC3E}">
        <p14:creationId xmlns="" xmlns:p14="http://schemas.microsoft.com/office/powerpoint/2010/main" val="9536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/>
          <a:srcRect l="18750" t="25157" r="23443" b="4780"/>
          <a:stretch>
            <a:fillRect/>
          </a:stretch>
        </p:blipFill>
        <p:spPr bwMode="auto">
          <a:xfrm>
            <a:off x="2070339" y="912500"/>
            <a:ext cx="8126083" cy="5540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4352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9387" t="25786" r="23090" b="22138"/>
          <a:stretch>
            <a:fillRect/>
          </a:stretch>
        </p:blipFill>
        <p:spPr bwMode="auto">
          <a:xfrm>
            <a:off x="1017917" y="1552755"/>
            <a:ext cx="9507684" cy="484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345720" y="294227"/>
            <a:ext cx="9097993" cy="112050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От каких величин зависит время скачивания файла?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32547" t="21006" r="16580" b="15220"/>
          <a:stretch>
            <a:fillRect/>
          </a:stretch>
        </p:blipFill>
        <p:spPr bwMode="auto">
          <a:xfrm>
            <a:off x="1826182" y="560719"/>
            <a:ext cx="8585902" cy="605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7901" t="20312" r="23090" b="10063"/>
          <a:stretch>
            <a:fillRect/>
          </a:stretch>
        </p:blipFill>
        <p:spPr bwMode="auto">
          <a:xfrm>
            <a:off x="1225198" y="394637"/>
            <a:ext cx="9419798" cy="6251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2595" t="20239" r="16468" b="47350"/>
          <a:stretch>
            <a:fillRect/>
          </a:stretch>
        </p:blipFill>
        <p:spPr bwMode="auto">
          <a:xfrm>
            <a:off x="1932317" y="1466490"/>
            <a:ext cx="8108830" cy="29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C1EBE75-09C9-4384-8539-B81D223207DC}" type="slidenum">
              <a:rPr lang="ru-RU"/>
              <a:pPr/>
              <a:t>17</a:t>
            </a:fld>
            <a:endParaRPr lang="ru-RU"/>
          </a:p>
        </p:txBody>
      </p:sp>
      <p:sp>
        <p:nvSpPr>
          <p:cNvPr id="8197" name="AutoShape 2"/>
          <p:cNvSpPr>
            <a:spLocks noChangeArrowheads="1"/>
          </p:cNvSpPr>
          <p:nvPr/>
        </p:nvSpPr>
        <p:spPr bwMode="auto">
          <a:xfrm flipH="1">
            <a:off x="3856567" y="1535114"/>
            <a:ext cx="882651" cy="66198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91" y="10800"/>
                </a:moveTo>
                <a:cubicBezTo>
                  <a:pt x="1891" y="15720"/>
                  <a:pt x="5880" y="19709"/>
                  <a:pt x="10800" y="19709"/>
                </a:cubicBezTo>
                <a:cubicBezTo>
                  <a:pt x="15720" y="19709"/>
                  <a:pt x="19709" y="15720"/>
                  <a:pt x="19709" y="10800"/>
                </a:cubicBezTo>
                <a:cubicBezTo>
                  <a:pt x="19709" y="5880"/>
                  <a:pt x="15720" y="1891"/>
                  <a:pt x="10800" y="1891"/>
                </a:cubicBezTo>
                <a:cubicBezTo>
                  <a:pt x="5880" y="1891"/>
                  <a:pt x="1891" y="5880"/>
                  <a:pt x="1891" y="10800"/>
                </a:cubicBezTo>
                <a:close/>
              </a:path>
            </a:pathLst>
          </a:custGeom>
          <a:solidFill>
            <a:srgbClr val="FFFFFF"/>
          </a:solidFill>
          <a:ln w="9525">
            <a:round/>
            <a:headEnd/>
            <a:tailEnd/>
          </a:ln>
          <a:scene3d>
            <a:camera prst="legacyPerspectiveTopRight">
              <a:rot lat="20999988" lon="17099992" rev="0"/>
            </a:camera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pic>
        <p:nvPicPr>
          <p:cNvPr id="8198" name="Picture 4" descr="Фер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70484" y="1441451"/>
            <a:ext cx="2250016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5" descr="Дом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7400" y="1504950"/>
            <a:ext cx="23114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6" descr="j020546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34" y="952500"/>
            <a:ext cx="1849967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AutoShape 7"/>
          <p:cNvSpPr>
            <a:spLocks noChangeArrowheads="1"/>
          </p:cNvSpPr>
          <p:nvPr/>
        </p:nvSpPr>
        <p:spPr bwMode="auto">
          <a:xfrm flipH="1">
            <a:off x="8494184" y="1682750"/>
            <a:ext cx="488949" cy="3683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91" y="10800"/>
                </a:moveTo>
                <a:cubicBezTo>
                  <a:pt x="1891" y="15720"/>
                  <a:pt x="5880" y="19709"/>
                  <a:pt x="10800" y="19709"/>
                </a:cubicBezTo>
                <a:cubicBezTo>
                  <a:pt x="15720" y="19709"/>
                  <a:pt x="19709" y="15720"/>
                  <a:pt x="19709" y="10800"/>
                </a:cubicBezTo>
                <a:cubicBezTo>
                  <a:pt x="19709" y="5880"/>
                  <a:pt x="15720" y="1891"/>
                  <a:pt x="10800" y="1891"/>
                </a:cubicBezTo>
                <a:cubicBezTo>
                  <a:pt x="5880" y="1891"/>
                  <a:pt x="1891" y="5880"/>
                  <a:pt x="1891" y="10800"/>
                </a:cubicBezTo>
                <a:close/>
              </a:path>
            </a:pathLst>
          </a:custGeom>
          <a:solidFill>
            <a:srgbClr val="FFFFFF"/>
          </a:solidFill>
          <a:ln w="9525">
            <a:round/>
            <a:headEnd/>
            <a:tailEnd/>
          </a:ln>
          <a:scene3d>
            <a:camera prst="legacyPerspectiveTopRight">
              <a:rot lat="20999988" lon="17099992" rev="0"/>
            </a:camera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8202" name="AutoShape 8"/>
          <p:cNvSpPr>
            <a:spLocks noChangeArrowheads="1"/>
          </p:cNvSpPr>
          <p:nvPr/>
        </p:nvSpPr>
        <p:spPr bwMode="auto">
          <a:xfrm>
            <a:off x="2400300" y="1738314"/>
            <a:ext cx="560917" cy="255587"/>
          </a:xfrm>
          <a:prstGeom prst="rightArrow">
            <a:avLst>
              <a:gd name="adj1" fmla="val 50000"/>
              <a:gd name="adj2" fmla="val 41149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3" name="AutoShape 9"/>
          <p:cNvSpPr>
            <a:spLocks noChangeArrowheads="1"/>
          </p:cNvSpPr>
          <p:nvPr/>
        </p:nvSpPr>
        <p:spPr bwMode="auto">
          <a:xfrm>
            <a:off x="6925733" y="1738314"/>
            <a:ext cx="558800" cy="255587"/>
          </a:xfrm>
          <a:prstGeom prst="rightArrow">
            <a:avLst>
              <a:gd name="adj1" fmla="val 50000"/>
              <a:gd name="adj2" fmla="val 40994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4" name="AutoShape 9"/>
          <p:cNvSpPr>
            <a:spLocks noChangeArrowheads="1"/>
          </p:cNvSpPr>
          <p:nvPr/>
        </p:nvSpPr>
        <p:spPr bwMode="auto">
          <a:xfrm>
            <a:off x="8987367" y="1738314"/>
            <a:ext cx="558800" cy="255587"/>
          </a:xfrm>
          <a:prstGeom prst="rightArrow">
            <a:avLst>
              <a:gd name="adj1" fmla="val 50000"/>
              <a:gd name="adj2" fmla="val 40994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5" name="Rectangle 10"/>
          <p:cNvSpPr>
            <a:spLocks noChangeArrowheads="1"/>
          </p:cNvSpPr>
          <p:nvPr/>
        </p:nvSpPr>
        <p:spPr bwMode="auto">
          <a:xfrm>
            <a:off x="2658534" y="1131888"/>
            <a:ext cx="2233084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sz="2000">
                <a:latin typeface="Calibri" pitchFamily="34" charset="0"/>
              </a:rPr>
              <a:t>256 Кбит/с</a:t>
            </a:r>
            <a:endParaRPr lang="ru-RU" sz="3600"/>
          </a:p>
        </p:txBody>
      </p:sp>
      <p:sp>
        <p:nvSpPr>
          <p:cNvPr id="8206" name="Rectangle 11"/>
          <p:cNvSpPr>
            <a:spLocks noChangeArrowheads="1"/>
          </p:cNvSpPr>
          <p:nvPr/>
        </p:nvSpPr>
        <p:spPr bwMode="auto">
          <a:xfrm>
            <a:off x="7241118" y="1308101"/>
            <a:ext cx="1805516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2000">
                <a:latin typeface="Calibri" pitchFamily="34" charset="0"/>
              </a:rPr>
              <a:t>32</a:t>
            </a:r>
            <a:r>
              <a:rPr lang="ru-RU" sz="2000">
                <a:latin typeface="Calibri" pitchFamily="34" charset="0"/>
              </a:rPr>
              <a:t> Кбит/с</a:t>
            </a:r>
            <a:endParaRPr lang="ru-RU" sz="3600"/>
          </a:p>
        </p:txBody>
      </p:sp>
      <p:sp>
        <p:nvSpPr>
          <p:cNvPr id="8207" name="Rectangle 10"/>
          <p:cNvSpPr>
            <a:spLocks noChangeArrowheads="1"/>
          </p:cNvSpPr>
          <p:nvPr/>
        </p:nvSpPr>
        <p:spPr bwMode="auto">
          <a:xfrm>
            <a:off x="4690534" y="2384426"/>
            <a:ext cx="2233084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sz="2000" i="1">
                <a:latin typeface="Calibri" pitchFamily="34" charset="0"/>
              </a:rPr>
              <a:t>Вася</a:t>
            </a:r>
            <a:endParaRPr lang="ru-RU" sz="3600" i="1"/>
          </a:p>
        </p:txBody>
      </p:sp>
      <p:sp>
        <p:nvSpPr>
          <p:cNvPr id="8208" name="Rectangle 10"/>
          <p:cNvSpPr>
            <a:spLocks noChangeArrowheads="1"/>
          </p:cNvSpPr>
          <p:nvPr/>
        </p:nvSpPr>
        <p:spPr bwMode="auto">
          <a:xfrm>
            <a:off x="9491133" y="2384426"/>
            <a:ext cx="22352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sz="2000" i="1">
                <a:latin typeface="Calibri" pitchFamily="34" charset="0"/>
              </a:rPr>
              <a:t>Петя</a:t>
            </a:r>
            <a:endParaRPr lang="ru-RU" sz="3600" i="1"/>
          </a:p>
        </p:txBody>
      </p:sp>
      <p:grpSp>
        <p:nvGrpSpPr>
          <p:cNvPr id="2" name="Группа 180"/>
          <p:cNvGrpSpPr>
            <a:grpSpLocks/>
          </p:cNvGrpSpPr>
          <p:nvPr/>
        </p:nvGrpSpPr>
        <p:grpSpPr bwMode="auto">
          <a:xfrm>
            <a:off x="400051" y="2792414"/>
            <a:ext cx="11190816" cy="1552575"/>
            <a:chOff x="950913" y="5441950"/>
            <a:chExt cx="8392877" cy="1552910"/>
          </a:xfrm>
        </p:grpSpPr>
        <p:sp>
          <p:nvSpPr>
            <p:cNvPr id="8214" name="Text Box 56"/>
            <p:cNvSpPr txBox="1">
              <a:spLocks noChangeArrowheads="1"/>
            </p:cNvSpPr>
            <p:nvPr/>
          </p:nvSpPr>
          <p:spPr bwMode="auto">
            <a:xfrm>
              <a:off x="1417639" y="5548310"/>
              <a:ext cx="7926151" cy="1446550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200" dirty="0"/>
                <a:t>   Сколько секунд потребуется Пете, чтобы скачать через  </a:t>
              </a:r>
              <a:br>
                <a:rPr lang="ru-RU" sz="2200" dirty="0"/>
              </a:br>
              <a:r>
                <a:rPr lang="ru-RU" sz="2200" dirty="0"/>
                <a:t>   компьютер Васи файл размером 5 Мбайт, если Вася </a:t>
              </a:r>
              <a:br>
                <a:rPr lang="ru-RU" sz="2200" dirty="0"/>
              </a:br>
              <a:r>
                <a:rPr lang="ru-RU" sz="2200" dirty="0"/>
                <a:t>   может начать передачу данных Пете только после </a:t>
              </a:r>
              <a:br>
                <a:rPr lang="ru-RU" sz="2200" dirty="0"/>
              </a:br>
              <a:r>
                <a:rPr lang="ru-RU" sz="2200" dirty="0"/>
                <a:t>   получения первых 512 Кбайт?</a:t>
              </a:r>
            </a:p>
          </p:txBody>
        </p:sp>
        <p:sp>
          <p:nvSpPr>
            <p:cNvPr id="8215" name="Oval 57"/>
            <p:cNvSpPr>
              <a:spLocks noChangeArrowheads="1"/>
            </p:cNvSpPr>
            <p:nvPr/>
          </p:nvSpPr>
          <p:spPr bwMode="auto">
            <a:xfrm>
              <a:off x="950913" y="5441950"/>
              <a:ext cx="649287" cy="663575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 dirty="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923027" y="301925"/>
            <a:ext cx="179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Группа 1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8918" y="2504476"/>
            <a:ext cx="10515600" cy="1325563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Иван </a:t>
            </a:r>
            <a:r>
              <a:rPr lang="ru-RU" sz="1800" b="1" dirty="0" smtClean="0"/>
              <a:t>и Мария готовят проект по истории вычислительной техники. Марина подготовила некоторые материалы для проекта, текстовый документ размером 10 Кбайт, 8 фотографий размером 0, 25  Мбайт каждая и видеоролик размером 0,125 Гбайт. Сколько времени уйдет на пересылку этих материалов , если скорость передачи в </a:t>
            </a:r>
            <a:r>
              <a:rPr lang="ru-RU" sz="1800" b="1" dirty="0" err="1" smtClean="0"/>
              <a:t>мессенджере</a:t>
            </a:r>
            <a:r>
              <a:rPr lang="ru-RU" sz="1800" b="1" dirty="0" smtClean="0"/>
              <a:t>, которым хочет воспользоваться Марина, составляет 1024000 бит/с? Какой более эффективный способ обмена информацией можно предложить ребятам?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Oval 57"/>
          <p:cNvSpPr>
            <a:spLocks noChangeArrowheads="1"/>
          </p:cNvSpPr>
          <p:nvPr/>
        </p:nvSpPr>
        <p:spPr bwMode="auto">
          <a:xfrm>
            <a:off x="388188" y="2424023"/>
            <a:ext cx="952964" cy="992037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400" dirty="0">
                <a:solidFill>
                  <a:schemeClr val="bg1"/>
                </a:solidFill>
                <a:latin typeface="Arial Black" pitchFamily="34" charset="0"/>
              </a:rPr>
              <a:t>?</a:t>
            </a: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 flipH="1">
            <a:off x="5590476" y="1000276"/>
            <a:ext cx="882651" cy="66198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91" y="10800"/>
                </a:moveTo>
                <a:cubicBezTo>
                  <a:pt x="1891" y="15720"/>
                  <a:pt x="5880" y="19709"/>
                  <a:pt x="10800" y="19709"/>
                </a:cubicBezTo>
                <a:cubicBezTo>
                  <a:pt x="15720" y="19709"/>
                  <a:pt x="19709" y="15720"/>
                  <a:pt x="19709" y="10800"/>
                </a:cubicBezTo>
                <a:cubicBezTo>
                  <a:pt x="19709" y="5880"/>
                  <a:pt x="15720" y="1891"/>
                  <a:pt x="10800" y="1891"/>
                </a:cubicBezTo>
                <a:cubicBezTo>
                  <a:pt x="5880" y="1891"/>
                  <a:pt x="1891" y="5880"/>
                  <a:pt x="1891" y="10800"/>
                </a:cubicBezTo>
                <a:close/>
              </a:path>
            </a:pathLst>
          </a:custGeom>
          <a:solidFill>
            <a:srgbClr val="FFFFFF"/>
          </a:solidFill>
          <a:ln w="9525">
            <a:round/>
            <a:headEnd/>
            <a:tailEnd/>
          </a:ln>
          <a:scene3d>
            <a:camera prst="legacyPerspectiveTopRight">
              <a:rot lat="20999988" lon="17099992" rev="0"/>
            </a:camera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pic>
        <p:nvPicPr>
          <p:cNvPr id="10" name="Picture 5" descr="Дом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35490" y="926980"/>
            <a:ext cx="23114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6566859" y="1237982"/>
            <a:ext cx="560917" cy="255587"/>
          </a:xfrm>
          <a:prstGeom prst="rightArrow">
            <a:avLst>
              <a:gd name="adj1" fmla="val 50000"/>
              <a:gd name="adj2" fmla="val 41149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3840911" y="1565786"/>
            <a:ext cx="560917" cy="255587"/>
          </a:xfrm>
          <a:prstGeom prst="rightArrow">
            <a:avLst>
              <a:gd name="adj1" fmla="val 50000"/>
              <a:gd name="adj2" fmla="val 41149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3815032" y="1108585"/>
            <a:ext cx="560917" cy="255587"/>
          </a:xfrm>
          <a:prstGeom prst="rightArrow">
            <a:avLst>
              <a:gd name="adj1" fmla="val 50000"/>
              <a:gd name="adj2" fmla="val 41149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3849538" y="608253"/>
            <a:ext cx="560917" cy="255587"/>
          </a:xfrm>
          <a:prstGeom prst="rightArrow">
            <a:avLst>
              <a:gd name="adj1" fmla="val 50000"/>
              <a:gd name="adj2" fmla="val 41149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148" name="Picture 4" descr="Текстовый документ – Бесплатные иконки: интерфей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7653" y="387889"/>
            <a:ext cx="457201" cy="457201"/>
          </a:xfrm>
          <a:prstGeom prst="rect">
            <a:avLst/>
          </a:prstGeom>
          <a:noFill/>
        </p:spPr>
      </p:pic>
      <p:pic>
        <p:nvPicPr>
          <p:cNvPr id="6150" name="Picture 6" descr="Картинки – Бесплатные иконки: интерфей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13163" y="862012"/>
            <a:ext cx="716621" cy="716621"/>
          </a:xfrm>
          <a:prstGeom prst="rect">
            <a:avLst/>
          </a:prstGeom>
          <a:noFill/>
        </p:spPr>
      </p:pic>
      <p:pic>
        <p:nvPicPr>
          <p:cNvPr id="6152" name="Picture 8" descr="Видео – Бесплатные иконки: маркетинг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97810" y="1561381"/>
            <a:ext cx="629730" cy="62973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923027" y="301925"/>
            <a:ext cx="179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Группа 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6170" y="2337759"/>
            <a:ext cx="10515600" cy="1983986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just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Во </a:t>
            </a:r>
            <a:r>
              <a:rPr lang="ru-RU" sz="2000" b="1" dirty="0" smtClean="0"/>
              <a:t>время осенних каникул семиклассники побывали на экскурсии в Московском Кремле. Варвара вызвалась подготовить презентацию об </a:t>
            </a:r>
            <a:r>
              <a:rPr lang="ru-RU" sz="2000" b="1" dirty="0" err="1" smtClean="0"/>
              <a:t>экскурии</a:t>
            </a:r>
            <a:r>
              <a:rPr lang="ru-RU" sz="2000" b="1" dirty="0" smtClean="0"/>
              <a:t> для родительского собрания. Девочке потребовались фотографии, и она попросила их у </a:t>
            </a:r>
            <a:r>
              <a:rPr lang="ru-RU" sz="2000" b="1" dirty="0" err="1" smtClean="0"/>
              <a:t>своево</a:t>
            </a:r>
            <a:r>
              <a:rPr lang="ru-RU" sz="2000" b="1" dirty="0" smtClean="0"/>
              <a:t> одноклассника Александра. Наиболее удачные фотографии Александр сохранил в папке размером 12,5 Мбайт. Александр может отправить фотографии одним архивом или прикрепив к письму отдельные файлы  без архивации. Скорость передачи данных 512 бит/с, время на сжатие и распаковку архива составляет 20%, а размер архива составляет 80% от исходного размера файла. Какой способ пересылки файлов следует выбрать Александру, чтобы Варвара получила фотографию как можно быстрее?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Oval 57"/>
          <p:cNvSpPr>
            <a:spLocks noGrp="1" noChangeArrowheads="1"/>
          </p:cNvSpPr>
          <p:nvPr>
            <p:ph idx="1"/>
          </p:nvPr>
        </p:nvSpPr>
        <p:spPr bwMode="auto">
          <a:xfrm>
            <a:off x="277484" y="2208362"/>
            <a:ext cx="1206260" cy="113006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None/>
            </a:pPr>
            <a:r>
              <a:rPr lang="ru-RU" sz="4400" dirty="0">
                <a:solidFill>
                  <a:schemeClr val="bg1"/>
                </a:solidFill>
                <a:latin typeface="Arial Black" pitchFamily="34" charset="0"/>
              </a:rPr>
              <a:t>?</a:t>
            </a: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 flipH="1">
            <a:off x="5823389" y="1043408"/>
            <a:ext cx="882651" cy="66198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91" y="10800"/>
                </a:moveTo>
                <a:cubicBezTo>
                  <a:pt x="1891" y="15720"/>
                  <a:pt x="5880" y="19709"/>
                  <a:pt x="10800" y="19709"/>
                </a:cubicBezTo>
                <a:cubicBezTo>
                  <a:pt x="15720" y="19709"/>
                  <a:pt x="19709" y="15720"/>
                  <a:pt x="19709" y="10800"/>
                </a:cubicBezTo>
                <a:cubicBezTo>
                  <a:pt x="19709" y="5880"/>
                  <a:pt x="15720" y="1891"/>
                  <a:pt x="10800" y="1891"/>
                </a:cubicBezTo>
                <a:cubicBezTo>
                  <a:pt x="5880" y="1891"/>
                  <a:pt x="1891" y="5880"/>
                  <a:pt x="1891" y="10800"/>
                </a:cubicBezTo>
                <a:close/>
              </a:path>
            </a:pathLst>
          </a:custGeom>
          <a:solidFill>
            <a:srgbClr val="FFFFFF"/>
          </a:solidFill>
          <a:ln w="9525">
            <a:round/>
            <a:headEnd/>
            <a:tailEnd/>
          </a:ln>
          <a:scene3d>
            <a:camera prst="legacyPerspectiveTopRight">
              <a:rot lat="20999988" lon="17099992" rev="0"/>
            </a:camera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pic>
        <p:nvPicPr>
          <p:cNvPr id="6" name="Picture 5" descr="Дом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45709" y="987365"/>
            <a:ext cx="23114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6584112" y="1263861"/>
            <a:ext cx="560917" cy="255587"/>
          </a:xfrm>
          <a:prstGeom prst="rightArrow">
            <a:avLst>
              <a:gd name="adj1" fmla="val 50000"/>
              <a:gd name="adj2" fmla="val 41149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496519" y="1427762"/>
            <a:ext cx="560917" cy="255587"/>
          </a:xfrm>
          <a:prstGeom prst="rightArrow">
            <a:avLst>
              <a:gd name="adj1" fmla="val 50000"/>
              <a:gd name="adj2" fmla="val 41149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4479266" y="1005069"/>
            <a:ext cx="560917" cy="255587"/>
          </a:xfrm>
          <a:prstGeom prst="rightArrow">
            <a:avLst>
              <a:gd name="adj1" fmla="val 50000"/>
              <a:gd name="adj2" fmla="val 41149"/>
            </a:avLst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" name="Picture 6" descr="Картинки – Бесплатные иконки: интерфей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5254" y="551460"/>
            <a:ext cx="716621" cy="716621"/>
          </a:xfrm>
          <a:prstGeom prst="rect">
            <a:avLst/>
          </a:prstGeom>
          <a:noFill/>
        </p:spPr>
      </p:pic>
      <p:pic>
        <p:nvPicPr>
          <p:cNvPr id="37890" name="Picture 2" descr="Иконка архив, размер 256x256 | id42820 | iconbird.co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5842" y="1370640"/>
            <a:ext cx="661658" cy="66165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923027" y="301925"/>
            <a:ext cx="179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Группа 3</a:t>
            </a:r>
            <a:endParaRPr lang="ru-RU" sz="2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Что такое алфавит ?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 </a:t>
            </a:r>
            <a:r>
              <a:rPr lang="ru-RU" b="1" dirty="0" smtClean="0">
                <a:solidFill>
                  <a:srgbClr val="FF0000"/>
                </a:solidFill>
              </a:rPr>
              <a:t>Что </a:t>
            </a:r>
            <a:r>
              <a:rPr lang="ru-RU" b="1" dirty="0" smtClean="0">
                <a:solidFill>
                  <a:srgbClr val="FF0000"/>
                </a:solidFill>
              </a:rPr>
              <a:t>такое мощность алфавита?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Что </a:t>
            </a:r>
            <a:r>
              <a:rPr lang="ru-RU" b="1" dirty="0" smtClean="0">
                <a:solidFill>
                  <a:srgbClr val="FF0000"/>
                </a:solidFill>
              </a:rPr>
              <a:t>такое двоичный алфавит?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Что такое двоичное слово?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Что такое двоичный код</a:t>
            </a:r>
            <a:r>
              <a:rPr lang="ru-RU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Что такое носители информации?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Какие носители информации вы знаете?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176" y="179536"/>
            <a:ext cx="11872823" cy="667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9A6247B-BA3B-0C6B-1467-4E7E0FE319C6}"/>
              </a:ext>
            </a:extLst>
          </p:cNvPr>
          <p:cNvSpPr txBox="1"/>
          <p:nvPr/>
        </p:nvSpPr>
        <p:spPr>
          <a:xfrm>
            <a:off x="574136" y="574136"/>
            <a:ext cx="1079500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«Единицы количества информации и скорости передачи данных»</a:t>
            </a:r>
          </a:p>
          <a:p>
            <a:endParaRPr lang="ru-RU" sz="3600" b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уроке мы узнаем :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 Какая единица измерения информации самая маленькая?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Как в разных единицах измерения посчитать объём памяти, который занимает файл?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  От каких величин зависит время скачивания файла и как его подсчитать?</a:t>
            </a:r>
          </a:p>
          <a:p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8000" dirty="0">
              <a:solidFill>
                <a:srgbClr val="FF0000"/>
              </a:solidFill>
              <a:latin typeface="RAYDIS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187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Базовый уровень: </a:t>
            </a:r>
          </a:p>
          <a:p>
            <a:r>
              <a:rPr lang="ru-RU" dirty="0" smtClean="0"/>
              <a:t>параграф 1.6.1</a:t>
            </a:r>
          </a:p>
          <a:p>
            <a:r>
              <a:rPr lang="ru-RU" dirty="0" err="1" smtClean="0"/>
              <a:t>Яндекс</a:t>
            </a:r>
            <a:r>
              <a:rPr lang="ru-RU" dirty="0" smtClean="0"/>
              <a:t> – учебник выполнить карточки «Измерение информации»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Повышенный уровень:</a:t>
            </a:r>
          </a:p>
          <a:p>
            <a:r>
              <a:rPr lang="ru-RU" i="1" dirty="0" smtClean="0"/>
              <a:t>Задание творческое/практическое:</a:t>
            </a:r>
            <a:r>
              <a:rPr lang="ru-RU" dirty="0" smtClean="0"/>
              <a:t> Дома измерить скорость своего домашнего интернета (если есть возможность) и рассчитать, сколько времени потребуется для загрузки файла объемом 2 </a:t>
            </a:r>
            <a:r>
              <a:rPr lang="ru-RU" dirty="0" err="1" smtClean="0"/>
              <a:t>Гбайта</a:t>
            </a:r>
            <a:r>
              <a:rPr lang="ru-RU" dirty="0" smtClean="0"/>
              <a:t> при вашей скорости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Рефлексия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charset="0"/>
                <a:cs typeface="Times New Roman" charset="0"/>
              </a:rPr>
              <a:t>Я узнал…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charset="0"/>
                <a:cs typeface="Times New Roman" charset="0"/>
              </a:rPr>
              <a:t>Я научился…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charset="0"/>
                <a:cs typeface="Times New Roman" charset="0"/>
              </a:rPr>
              <a:t>Я оцениваю свою работу…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2864" t="20096" r="17512" b="44021"/>
          <a:stretch>
            <a:fillRect/>
          </a:stretch>
        </p:blipFill>
        <p:spPr bwMode="auto">
          <a:xfrm>
            <a:off x="1802539" y="2044461"/>
            <a:ext cx="7910804" cy="321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3422" t="20294" r="16731" b="47788"/>
          <a:stretch>
            <a:fillRect/>
          </a:stretch>
        </p:blipFill>
        <p:spPr bwMode="auto">
          <a:xfrm>
            <a:off x="1242633" y="2518913"/>
            <a:ext cx="8574227" cy="308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2422" y="365126"/>
            <a:ext cx="10301377" cy="9029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Почему видео загружается дольше, чем картинка? А картинка — дольше, чем текст?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69080" y="1618750"/>
            <a:ext cx="6364966" cy="455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3684" t="3840" r="14278" b="8733"/>
          <a:stretch>
            <a:fillRect/>
          </a:stretch>
        </p:blipFill>
        <p:spPr bwMode="auto">
          <a:xfrm>
            <a:off x="2087592" y="799827"/>
            <a:ext cx="8330966" cy="568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9A6247B-BA3B-0C6B-1467-4E7E0FE319C6}"/>
              </a:ext>
            </a:extLst>
          </p:cNvPr>
          <p:cNvSpPr txBox="1"/>
          <p:nvPr/>
        </p:nvSpPr>
        <p:spPr>
          <a:xfrm>
            <a:off x="574136" y="574136"/>
            <a:ext cx="1079500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«Единицы количества информации и скорости передачи данных»</a:t>
            </a:r>
          </a:p>
          <a:p>
            <a:endParaRPr lang="ru-RU" sz="36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уроке мы узнаем :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 Какая единица измерения информации самая маленькая?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Как в разных единицах измерения посчитать объём памяти, который занимает файл?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  От каких величин зависит время скачивания файла и как его подсчитать?</a:t>
            </a:r>
          </a:p>
          <a:p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8000" dirty="0">
              <a:solidFill>
                <a:srgbClr val="FF0000"/>
              </a:solidFill>
              <a:latin typeface="RAYDIS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187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Что значить измерить?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zabavnye-edinitsy-izmereniy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7930" y="1330697"/>
            <a:ext cx="7546426" cy="38278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7587" t="15536" r="21304" b="6751"/>
          <a:stretch>
            <a:fillRect/>
          </a:stretch>
        </p:blipFill>
        <p:spPr bwMode="auto">
          <a:xfrm>
            <a:off x="1397480" y="0"/>
            <a:ext cx="9514935" cy="680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>
            <a:extLst>
              <a:ext uri="{FF2B5EF4-FFF2-40B4-BE49-F238E27FC236}">
                <a16:creationId xmlns="" xmlns:a16="http://schemas.microsoft.com/office/drawing/2014/main" id="{255AF2AD-ED17-B9AF-CD20-797B40220A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30" b="2914"/>
          <a:stretch>
            <a:fillRect/>
          </a:stretch>
        </p:blipFill>
        <p:spPr>
          <a:xfrm>
            <a:off x="6531496" y="1641039"/>
            <a:ext cx="4752528" cy="46062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1D91A6F-0451-511A-B0DE-03D8ED9CD86F}"/>
              </a:ext>
            </a:extLst>
          </p:cNvPr>
          <p:cNvSpPr txBox="1"/>
          <p:nvPr/>
        </p:nvSpPr>
        <p:spPr>
          <a:xfrm>
            <a:off x="907976" y="197461"/>
            <a:ext cx="103760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RAYDIS" pitchFamily="2" charset="0"/>
              </a:rPr>
              <a:t>Как информация представляется в </a:t>
            </a:r>
            <a:r>
              <a:rPr lang="ru-RU" sz="3200" dirty="0" smtClean="0">
                <a:solidFill>
                  <a:srgbClr val="FF0000"/>
                </a:solidFill>
                <a:latin typeface="RAYDIS" pitchFamily="2" charset="0"/>
              </a:rPr>
              <a:t>памяти компьютера?</a:t>
            </a:r>
            <a:endParaRPr lang="ru-RU" sz="3200" dirty="0">
              <a:solidFill>
                <a:srgbClr val="FF0000"/>
              </a:solidFill>
              <a:latin typeface="RAYDIS" pitchFamily="2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/>
          <a:srcRect l="17763" t="23439" r="30132" b="27158"/>
          <a:stretch>
            <a:fillRect/>
          </a:stretch>
        </p:blipFill>
        <p:spPr bwMode="auto">
          <a:xfrm>
            <a:off x="327259" y="1665171"/>
            <a:ext cx="6352674" cy="3388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7916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6">
            <a:extLst>
              <a:ext uri="{FF2B5EF4-FFF2-40B4-BE49-F238E27FC236}">
                <a16:creationId xmlns="" xmlns:a16="http://schemas.microsoft.com/office/drawing/2014/main" id="{944BAFEF-0356-4318-BFF2-6FE9D2E75F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79025426"/>
              </p:ext>
            </p:extLst>
          </p:nvPr>
        </p:nvGraphicFramePr>
        <p:xfrm>
          <a:off x="440309" y="908720"/>
          <a:ext cx="11637393" cy="33360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91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91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791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45283"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Количество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Количество байт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1247"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1 Байт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8 бит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0" cap="none" spc="0" baseline="300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1247"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1 Килобайт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1024 байт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0" cap="none" spc="0" baseline="300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1247"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1 Мегабайт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1024 Кб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0" cap="none" spc="0" baseline="300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1247"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1 Гигабайт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1024 Мб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0" cap="none" spc="0" baseline="300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1247"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1 Терабайт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1024 Гб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0" cap="none" spc="0" baseline="300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RAYDIS" pitchFamily="2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A4D2026-E739-8389-96B4-46A067EE89BA}"/>
              </a:ext>
            </a:extLst>
          </p:cNvPr>
          <p:cNvSpPr txBox="1"/>
          <p:nvPr/>
        </p:nvSpPr>
        <p:spPr>
          <a:xfrm>
            <a:off x="342900" y="156294"/>
            <a:ext cx="11506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RAYDIS" pitchFamily="2" charset="0"/>
              </a:rPr>
              <a:t>Единицы измерения информации</a:t>
            </a:r>
          </a:p>
        </p:txBody>
      </p:sp>
    </p:spTree>
    <p:extLst>
      <p:ext uri="{BB962C8B-B14F-4D97-AF65-F5344CB8AC3E}">
        <p14:creationId xmlns="" xmlns:p14="http://schemas.microsoft.com/office/powerpoint/2010/main" val="106633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209</Words>
  <Application>Microsoft Office PowerPoint</Application>
  <PresentationFormat>Произвольный</PresentationFormat>
  <Paragraphs>89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Calibri Light</vt:lpstr>
      <vt:lpstr>Calibri</vt:lpstr>
      <vt:lpstr>Times New Roman</vt:lpstr>
      <vt:lpstr>RAYDIS</vt:lpstr>
      <vt:lpstr>Arial Black</vt:lpstr>
      <vt:lpstr>Symbol</vt:lpstr>
      <vt:lpstr>Тема Office</vt:lpstr>
      <vt:lpstr>21 ноября 2025 г</vt:lpstr>
      <vt:lpstr>Слайд 2</vt:lpstr>
      <vt:lpstr> Почему видео загружается дольше, чем картинка? А картинка — дольше, чем текст? </vt:lpstr>
      <vt:lpstr>Слайд 4</vt:lpstr>
      <vt:lpstr>Слайд 5</vt:lpstr>
      <vt:lpstr>Что значить измерить? </vt:lpstr>
      <vt:lpstr>Слайд 7</vt:lpstr>
      <vt:lpstr>Слайд 8</vt:lpstr>
      <vt:lpstr>Слайд 9</vt:lpstr>
      <vt:lpstr>Слайд 10</vt:lpstr>
      <vt:lpstr>Слайд 11</vt:lpstr>
      <vt:lpstr>Слайд 12</vt:lpstr>
      <vt:lpstr>От каких величин зависит время скачивания файла?</vt:lpstr>
      <vt:lpstr>Слайд 14</vt:lpstr>
      <vt:lpstr>Слайд 15</vt:lpstr>
      <vt:lpstr>Слайд 16</vt:lpstr>
      <vt:lpstr>Слайд 17</vt:lpstr>
      <vt:lpstr>  Иван и Мария готовят проект по истории вычислительной техники. Марина подготовила некоторые материалы для проекта, текстовый документ размером 10 Кбайт, 8 фотографий размером 0, 25  Мбайт каждая и видеоролик размером 0,125 Гбайт. Сколько времени уйдет на пересылку этих материалов , если скорость передачи в мессенджере, которым хочет воспользоваться Марина, составляет 1024000 бит/с? Какой более эффективный способ обмена информацией можно предложить ребятам? </vt:lpstr>
      <vt:lpstr>  Во время осенних каникул семиклассники побывали на экскурсии в Московском Кремле. Варвара вызвалась подготовить презентацию об экскурии для родительского собрания. Девочке потребовались фотографии, и она попросила их у своево одноклассника Александра. Наиболее удачные фотографии Александр сохранил в папке размером 12,5 Мбайт. Александр может отправить фотографии одним архивом или прикрепив к письму отдельные файлы  без архивации. Скорость передачи данных 512 бит/с, время на сжатие и распаковку архива составляет 20%, а размер архива составляет 80% от исходного размера файла. Какой способ пересылки файлов следует выбрать Александру, чтобы Варвара получила фотографию как можно быстрее? </vt:lpstr>
      <vt:lpstr>Слайд 20</vt:lpstr>
      <vt:lpstr>Слайд 21</vt:lpstr>
      <vt:lpstr>Домашнее задание</vt:lpstr>
      <vt:lpstr>Рефлексия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Admin</cp:lastModifiedBy>
  <cp:revision>36</cp:revision>
  <dcterms:created xsi:type="dcterms:W3CDTF">2024-12-15T19:55:24Z</dcterms:created>
  <dcterms:modified xsi:type="dcterms:W3CDTF">2025-11-20T18:20:02Z</dcterms:modified>
</cp:coreProperties>
</file>